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71" r:id="rId4"/>
    <p:sldId id="270" r:id="rId5"/>
    <p:sldId id="273" r:id="rId6"/>
    <p:sldId id="261" r:id="rId7"/>
    <p:sldId id="274" r:id="rId8"/>
    <p:sldId id="275" r:id="rId9"/>
    <p:sldId id="265" r:id="rId10"/>
    <p:sldId id="262" r:id="rId11"/>
    <p:sldId id="282" r:id="rId12"/>
    <p:sldId id="263" r:id="rId13"/>
    <p:sldId id="264" r:id="rId14"/>
    <p:sldId id="277" r:id="rId15"/>
    <p:sldId id="281" r:id="rId16"/>
    <p:sldId id="267" r:id="rId17"/>
    <p:sldId id="284" r:id="rId18"/>
    <p:sldId id="280" r:id="rId19"/>
    <p:sldId id="278" r:id="rId20"/>
    <p:sldId id="279" r:id="rId21"/>
    <p:sldId id="269" r:id="rId22"/>
    <p:sldId id="283" r:id="rId23"/>
    <p:sldId id="288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5" autoAdjust="0"/>
    <p:restoredTop sz="94660"/>
  </p:normalViewPr>
  <p:slideViewPr>
    <p:cSldViewPr>
      <p:cViewPr>
        <p:scale>
          <a:sx n="75" d="100"/>
          <a:sy n="75" d="100"/>
        </p:scale>
        <p:origin x="-124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0BA16B-41F3-48C6-8077-DC44A3C350A6}" type="doc">
      <dgm:prSet loTypeId="urn:microsoft.com/office/officeart/2005/8/layout/process2" loCatId="process" qsTypeId="urn:microsoft.com/office/officeart/2005/8/quickstyle/3d2" qsCatId="3D" csTypeId="urn:microsoft.com/office/officeart/2005/8/colors/colorful1#1" csCatId="colorful" phldr="1"/>
      <dgm:spPr/>
    </dgm:pt>
    <dgm:pt modelId="{2F0D25CA-FA99-4877-B062-AD96A14ED709}">
      <dgm:prSet phldrT="[Texte]"/>
      <dgm:spPr/>
      <dgm:t>
        <a:bodyPr/>
        <a:lstStyle/>
        <a:p>
          <a:r>
            <a:rPr lang="en-US" noProof="0" dirty="0" smtClean="0"/>
            <a:t>Launch</a:t>
          </a:r>
          <a:endParaRPr lang="en-US" noProof="0" dirty="0"/>
        </a:p>
      </dgm:t>
    </dgm:pt>
    <dgm:pt modelId="{7A9C121B-10FF-4FD7-A130-3DA507F996F0}" type="parTrans" cxnId="{7B9BA910-C354-4587-A137-55077FDBF934}">
      <dgm:prSet/>
      <dgm:spPr/>
      <dgm:t>
        <a:bodyPr/>
        <a:lstStyle/>
        <a:p>
          <a:endParaRPr lang="en-US"/>
        </a:p>
      </dgm:t>
    </dgm:pt>
    <dgm:pt modelId="{BDB640D2-BAAD-40F6-B3C1-9AC5540487D2}" type="sibTrans" cxnId="{7B9BA910-C354-4587-A137-55077FDBF934}">
      <dgm:prSet/>
      <dgm:spPr/>
      <dgm:t>
        <a:bodyPr/>
        <a:lstStyle/>
        <a:p>
          <a:endParaRPr lang="en-US"/>
        </a:p>
      </dgm:t>
    </dgm:pt>
    <dgm:pt modelId="{8A74F711-7FCF-464E-AF2F-D6B7A230C340}">
      <dgm:prSet phldrT="[Texte]"/>
      <dgm:spPr/>
      <dgm:t>
        <a:bodyPr/>
        <a:lstStyle/>
        <a:p>
          <a:r>
            <a:rPr lang="en-US" noProof="0" dirty="0" smtClean="0"/>
            <a:t>Transitory regime</a:t>
          </a:r>
          <a:endParaRPr lang="en-US" noProof="0" dirty="0"/>
        </a:p>
      </dgm:t>
    </dgm:pt>
    <dgm:pt modelId="{E7DB595B-FC2F-4FC5-A30D-5E49AF98DB7C}" type="parTrans" cxnId="{CE312B1C-CBFA-4349-AC1F-8F19637F7E26}">
      <dgm:prSet/>
      <dgm:spPr/>
      <dgm:t>
        <a:bodyPr/>
        <a:lstStyle/>
        <a:p>
          <a:endParaRPr lang="en-US"/>
        </a:p>
      </dgm:t>
    </dgm:pt>
    <dgm:pt modelId="{97699D3C-5383-441E-B68D-42298BA53B90}" type="sibTrans" cxnId="{CE312B1C-CBFA-4349-AC1F-8F19637F7E26}">
      <dgm:prSet/>
      <dgm:spPr/>
      <dgm:t>
        <a:bodyPr/>
        <a:lstStyle/>
        <a:p>
          <a:endParaRPr lang="en-US"/>
        </a:p>
      </dgm:t>
    </dgm:pt>
    <dgm:pt modelId="{63BAAC28-ECD2-40DE-B342-DAF872D92B41}">
      <dgm:prSet phldrT="[Texte]"/>
      <dgm:spPr/>
      <dgm:t>
        <a:bodyPr/>
        <a:lstStyle/>
        <a:p>
          <a:r>
            <a:rPr lang="en-US" noProof="0" dirty="0" smtClean="0"/>
            <a:t>Permanent regime</a:t>
          </a:r>
        </a:p>
      </dgm:t>
    </dgm:pt>
    <dgm:pt modelId="{4414163E-02E6-4872-910B-02C0DA7ABAE2}" type="parTrans" cxnId="{FE69803D-4A67-46B3-8E95-C9D862AF4464}">
      <dgm:prSet/>
      <dgm:spPr/>
      <dgm:t>
        <a:bodyPr/>
        <a:lstStyle/>
        <a:p>
          <a:endParaRPr lang="en-US"/>
        </a:p>
      </dgm:t>
    </dgm:pt>
    <dgm:pt modelId="{9FFD30BC-5442-4B6B-8732-CC7BE1F2B9D1}" type="sibTrans" cxnId="{FE69803D-4A67-46B3-8E95-C9D862AF4464}">
      <dgm:prSet/>
      <dgm:spPr/>
      <dgm:t>
        <a:bodyPr/>
        <a:lstStyle/>
        <a:p>
          <a:endParaRPr lang="en-US"/>
        </a:p>
      </dgm:t>
    </dgm:pt>
    <dgm:pt modelId="{B1A2CF12-6D58-5C46-80BD-2224649C8D79}">
      <dgm:prSet phldrT="[Texte]"/>
      <dgm:spPr/>
      <dgm:t>
        <a:bodyPr/>
        <a:lstStyle/>
        <a:p>
          <a:r>
            <a:rPr lang="en-US" noProof="0" dirty="0" smtClean="0"/>
            <a:t>Rotation</a:t>
          </a:r>
          <a:endParaRPr lang="en-US" noProof="0" dirty="0"/>
        </a:p>
      </dgm:t>
    </dgm:pt>
    <dgm:pt modelId="{E565FC15-204B-444F-92A4-180C070C2A50}" type="parTrans" cxnId="{C5CB0C1C-F7D0-A940-A357-17076A973B60}">
      <dgm:prSet/>
      <dgm:spPr/>
      <dgm:t>
        <a:bodyPr/>
        <a:lstStyle/>
        <a:p>
          <a:endParaRPr lang="fr-FR"/>
        </a:p>
      </dgm:t>
    </dgm:pt>
    <dgm:pt modelId="{58A09973-855B-E640-8F83-46AA9DF31CF3}" type="sibTrans" cxnId="{C5CB0C1C-F7D0-A940-A357-17076A973B60}">
      <dgm:prSet/>
      <dgm:spPr/>
      <dgm:t>
        <a:bodyPr/>
        <a:lstStyle/>
        <a:p>
          <a:endParaRPr lang="fr-FR"/>
        </a:p>
      </dgm:t>
    </dgm:pt>
    <dgm:pt modelId="{91EEB9D0-9CC8-D440-877C-A636CCBDFF4F}" type="pres">
      <dgm:prSet presAssocID="{5D0BA16B-41F3-48C6-8077-DC44A3C350A6}" presName="linearFlow" presStyleCnt="0">
        <dgm:presLayoutVars>
          <dgm:resizeHandles val="exact"/>
        </dgm:presLayoutVars>
      </dgm:prSet>
      <dgm:spPr/>
    </dgm:pt>
    <dgm:pt modelId="{70A11FC5-A365-6C49-B2F3-E35A8CF18EEC}" type="pres">
      <dgm:prSet presAssocID="{B1A2CF12-6D58-5C46-80BD-2224649C8D7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26FCC68-5E85-F14B-8F95-2086FEA85581}" type="pres">
      <dgm:prSet presAssocID="{58A09973-855B-E640-8F83-46AA9DF31CF3}" presName="sibTrans" presStyleLbl="sibTrans2D1" presStyleIdx="0" presStyleCnt="3"/>
      <dgm:spPr/>
      <dgm:t>
        <a:bodyPr/>
        <a:lstStyle/>
        <a:p>
          <a:endParaRPr lang="fr-FR"/>
        </a:p>
      </dgm:t>
    </dgm:pt>
    <dgm:pt modelId="{5C4C4028-A53C-E242-9701-AD74A2476100}" type="pres">
      <dgm:prSet presAssocID="{58A09973-855B-E640-8F83-46AA9DF31CF3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7426B386-A7F7-3E43-902E-CFBD585F4AA8}" type="pres">
      <dgm:prSet presAssocID="{2F0D25CA-FA99-4877-B062-AD96A14ED7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02ADF3-961D-BA43-A5F1-51ADBEC7BD57}" type="pres">
      <dgm:prSet presAssocID="{BDB640D2-BAAD-40F6-B3C1-9AC5540487D2}" presName="sibTrans" presStyleLbl="sibTrans2D1" presStyleIdx="1" presStyleCnt="3"/>
      <dgm:spPr/>
      <dgm:t>
        <a:bodyPr/>
        <a:lstStyle/>
        <a:p>
          <a:endParaRPr lang="fr-FR"/>
        </a:p>
      </dgm:t>
    </dgm:pt>
    <dgm:pt modelId="{ECAF0956-D631-C64F-B673-9E5060EA97EF}" type="pres">
      <dgm:prSet presAssocID="{BDB640D2-BAAD-40F6-B3C1-9AC5540487D2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E673EE25-EC73-954F-B352-07F82C4BF774}" type="pres">
      <dgm:prSet presAssocID="{8A74F711-7FCF-464E-AF2F-D6B7A230C3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0DFCBC5-EF9A-274E-8898-66B237271429}" type="pres">
      <dgm:prSet presAssocID="{97699D3C-5383-441E-B68D-42298BA53B90}" presName="sibTrans" presStyleLbl="sibTrans2D1" presStyleIdx="2" presStyleCnt="3"/>
      <dgm:spPr/>
      <dgm:t>
        <a:bodyPr/>
        <a:lstStyle/>
        <a:p>
          <a:endParaRPr lang="fr-FR"/>
        </a:p>
      </dgm:t>
    </dgm:pt>
    <dgm:pt modelId="{A618F573-2D4E-034D-9A58-A20D4EA50FE2}" type="pres">
      <dgm:prSet presAssocID="{97699D3C-5383-441E-B68D-42298BA53B90}" presName="connectorText" presStyleLbl="sibTrans2D1" presStyleIdx="2" presStyleCnt="3"/>
      <dgm:spPr/>
      <dgm:t>
        <a:bodyPr/>
        <a:lstStyle/>
        <a:p>
          <a:endParaRPr lang="fr-FR"/>
        </a:p>
      </dgm:t>
    </dgm:pt>
    <dgm:pt modelId="{A0388C81-4EB0-734C-BF7D-9432C3F5174B}" type="pres">
      <dgm:prSet presAssocID="{63BAAC28-ECD2-40DE-B342-DAF872D92B4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B9BA910-C354-4587-A137-55077FDBF934}" srcId="{5D0BA16B-41F3-48C6-8077-DC44A3C350A6}" destId="{2F0D25CA-FA99-4877-B062-AD96A14ED709}" srcOrd="1" destOrd="0" parTransId="{7A9C121B-10FF-4FD7-A130-3DA507F996F0}" sibTransId="{BDB640D2-BAAD-40F6-B3C1-9AC5540487D2}"/>
    <dgm:cxn modelId="{F37305FE-9A44-D340-BCDF-949BD8F208FE}" type="presOf" srcId="{5D0BA16B-41F3-48C6-8077-DC44A3C350A6}" destId="{91EEB9D0-9CC8-D440-877C-A636CCBDFF4F}" srcOrd="0" destOrd="0" presId="urn:microsoft.com/office/officeart/2005/8/layout/process2"/>
    <dgm:cxn modelId="{220AD1E5-B607-394F-B0AD-3851852CC7E0}" type="presOf" srcId="{97699D3C-5383-441E-B68D-42298BA53B90}" destId="{A618F573-2D4E-034D-9A58-A20D4EA50FE2}" srcOrd="1" destOrd="0" presId="urn:microsoft.com/office/officeart/2005/8/layout/process2"/>
    <dgm:cxn modelId="{C5CB0C1C-F7D0-A940-A357-17076A973B60}" srcId="{5D0BA16B-41F3-48C6-8077-DC44A3C350A6}" destId="{B1A2CF12-6D58-5C46-80BD-2224649C8D79}" srcOrd="0" destOrd="0" parTransId="{E565FC15-204B-444F-92A4-180C070C2A50}" sibTransId="{58A09973-855B-E640-8F83-46AA9DF31CF3}"/>
    <dgm:cxn modelId="{DD95E765-022A-4749-AE71-682DAC18AD3A}" type="presOf" srcId="{97699D3C-5383-441E-B68D-42298BA53B90}" destId="{A0DFCBC5-EF9A-274E-8898-66B237271429}" srcOrd="0" destOrd="0" presId="urn:microsoft.com/office/officeart/2005/8/layout/process2"/>
    <dgm:cxn modelId="{8AF18985-5C0B-C948-9292-2B175BBFD380}" type="presOf" srcId="{58A09973-855B-E640-8F83-46AA9DF31CF3}" destId="{326FCC68-5E85-F14B-8F95-2086FEA85581}" srcOrd="0" destOrd="0" presId="urn:microsoft.com/office/officeart/2005/8/layout/process2"/>
    <dgm:cxn modelId="{CD13DF0B-68D0-2E49-B8C0-702A83A19614}" type="presOf" srcId="{2F0D25CA-FA99-4877-B062-AD96A14ED709}" destId="{7426B386-A7F7-3E43-902E-CFBD585F4AA8}" srcOrd="0" destOrd="0" presId="urn:microsoft.com/office/officeart/2005/8/layout/process2"/>
    <dgm:cxn modelId="{54043FA0-0D7E-4A40-9A6A-FE6CBDC1F7B0}" type="presOf" srcId="{BDB640D2-BAAD-40F6-B3C1-9AC5540487D2}" destId="{6202ADF3-961D-BA43-A5F1-51ADBEC7BD57}" srcOrd="0" destOrd="0" presId="urn:microsoft.com/office/officeart/2005/8/layout/process2"/>
    <dgm:cxn modelId="{422D2D75-14C2-8A42-AB89-0391715A6ACD}" type="presOf" srcId="{58A09973-855B-E640-8F83-46AA9DF31CF3}" destId="{5C4C4028-A53C-E242-9701-AD74A2476100}" srcOrd="1" destOrd="0" presId="urn:microsoft.com/office/officeart/2005/8/layout/process2"/>
    <dgm:cxn modelId="{1FAE4F27-897B-F142-874F-D42EB1EC70C1}" type="presOf" srcId="{B1A2CF12-6D58-5C46-80BD-2224649C8D79}" destId="{70A11FC5-A365-6C49-B2F3-E35A8CF18EEC}" srcOrd="0" destOrd="0" presId="urn:microsoft.com/office/officeart/2005/8/layout/process2"/>
    <dgm:cxn modelId="{F0CF5A63-2076-884B-8307-5CB0A0E20B79}" type="presOf" srcId="{BDB640D2-BAAD-40F6-B3C1-9AC5540487D2}" destId="{ECAF0956-D631-C64F-B673-9E5060EA97EF}" srcOrd="1" destOrd="0" presId="urn:microsoft.com/office/officeart/2005/8/layout/process2"/>
    <dgm:cxn modelId="{85B5CC60-4FDB-D24C-853F-9FBBFAE38A66}" type="presOf" srcId="{8A74F711-7FCF-464E-AF2F-D6B7A230C340}" destId="{E673EE25-EC73-954F-B352-07F82C4BF774}" srcOrd="0" destOrd="0" presId="urn:microsoft.com/office/officeart/2005/8/layout/process2"/>
    <dgm:cxn modelId="{CE312B1C-CBFA-4349-AC1F-8F19637F7E26}" srcId="{5D0BA16B-41F3-48C6-8077-DC44A3C350A6}" destId="{8A74F711-7FCF-464E-AF2F-D6B7A230C340}" srcOrd="2" destOrd="0" parTransId="{E7DB595B-FC2F-4FC5-A30D-5E49AF98DB7C}" sibTransId="{97699D3C-5383-441E-B68D-42298BA53B90}"/>
    <dgm:cxn modelId="{CB3C3F84-FAC4-6942-858B-78FEE9288615}" type="presOf" srcId="{63BAAC28-ECD2-40DE-B342-DAF872D92B41}" destId="{A0388C81-4EB0-734C-BF7D-9432C3F5174B}" srcOrd="0" destOrd="0" presId="urn:microsoft.com/office/officeart/2005/8/layout/process2"/>
    <dgm:cxn modelId="{FE69803D-4A67-46B3-8E95-C9D862AF4464}" srcId="{5D0BA16B-41F3-48C6-8077-DC44A3C350A6}" destId="{63BAAC28-ECD2-40DE-B342-DAF872D92B41}" srcOrd="3" destOrd="0" parTransId="{4414163E-02E6-4872-910B-02C0DA7ABAE2}" sibTransId="{9FFD30BC-5442-4B6B-8732-CC7BE1F2B9D1}"/>
    <dgm:cxn modelId="{D418870E-8CDA-1642-92FE-AD10F31B9F80}" type="presParOf" srcId="{91EEB9D0-9CC8-D440-877C-A636CCBDFF4F}" destId="{70A11FC5-A365-6C49-B2F3-E35A8CF18EEC}" srcOrd="0" destOrd="0" presId="urn:microsoft.com/office/officeart/2005/8/layout/process2"/>
    <dgm:cxn modelId="{F3758D89-00A9-E14E-BC70-D6F965DCC998}" type="presParOf" srcId="{91EEB9D0-9CC8-D440-877C-A636CCBDFF4F}" destId="{326FCC68-5E85-F14B-8F95-2086FEA85581}" srcOrd="1" destOrd="0" presId="urn:microsoft.com/office/officeart/2005/8/layout/process2"/>
    <dgm:cxn modelId="{C151565F-C2A7-3748-A8E4-32EC40E0D5BC}" type="presParOf" srcId="{326FCC68-5E85-F14B-8F95-2086FEA85581}" destId="{5C4C4028-A53C-E242-9701-AD74A2476100}" srcOrd="0" destOrd="0" presId="urn:microsoft.com/office/officeart/2005/8/layout/process2"/>
    <dgm:cxn modelId="{C4B31416-EF22-9942-968A-50819118E23C}" type="presParOf" srcId="{91EEB9D0-9CC8-D440-877C-A636CCBDFF4F}" destId="{7426B386-A7F7-3E43-902E-CFBD585F4AA8}" srcOrd="2" destOrd="0" presId="urn:microsoft.com/office/officeart/2005/8/layout/process2"/>
    <dgm:cxn modelId="{AF60C58C-57DA-8246-A5AA-A5ED9866099A}" type="presParOf" srcId="{91EEB9D0-9CC8-D440-877C-A636CCBDFF4F}" destId="{6202ADF3-961D-BA43-A5F1-51ADBEC7BD57}" srcOrd="3" destOrd="0" presId="urn:microsoft.com/office/officeart/2005/8/layout/process2"/>
    <dgm:cxn modelId="{0B019C73-2505-4C4B-B99C-E1290466B6D4}" type="presParOf" srcId="{6202ADF3-961D-BA43-A5F1-51ADBEC7BD57}" destId="{ECAF0956-D631-C64F-B673-9E5060EA97EF}" srcOrd="0" destOrd="0" presId="urn:microsoft.com/office/officeart/2005/8/layout/process2"/>
    <dgm:cxn modelId="{EF837FA5-82CF-7243-9406-90C7F701C0A4}" type="presParOf" srcId="{91EEB9D0-9CC8-D440-877C-A636CCBDFF4F}" destId="{E673EE25-EC73-954F-B352-07F82C4BF774}" srcOrd="4" destOrd="0" presId="urn:microsoft.com/office/officeart/2005/8/layout/process2"/>
    <dgm:cxn modelId="{DCFE315C-0934-4547-8458-C11738260B58}" type="presParOf" srcId="{91EEB9D0-9CC8-D440-877C-A636CCBDFF4F}" destId="{A0DFCBC5-EF9A-274E-8898-66B237271429}" srcOrd="5" destOrd="0" presId="urn:microsoft.com/office/officeart/2005/8/layout/process2"/>
    <dgm:cxn modelId="{67194735-2939-9D48-9CE2-24048AC296B5}" type="presParOf" srcId="{A0DFCBC5-EF9A-274E-8898-66B237271429}" destId="{A618F573-2D4E-034D-9A58-A20D4EA50FE2}" srcOrd="0" destOrd="0" presId="urn:microsoft.com/office/officeart/2005/8/layout/process2"/>
    <dgm:cxn modelId="{79761E1C-D0E1-1A4C-BA43-F257AEC97EC2}" type="presParOf" srcId="{91EEB9D0-9CC8-D440-877C-A636CCBDFF4F}" destId="{A0388C81-4EB0-734C-BF7D-9432C3F5174B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11FC5-A365-6C49-B2F3-E35A8CF18EEC}">
      <dsp:nvSpPr>
        <dsp:cNvPr id="0" name=""/>
        <dsp:cNvSpPr/>
      </dsp:nvSpPr>
      <dsp:spPr>
        <a:xfrm>
          <a:off x="3341742" y="2195"/>
          <a:ext cx="1469915" cy="8166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/>
            <a:t>Rotation</a:t>
          </a:r>
          <a:endParaRPr lang="en-US" sz="2300" kern="1200" noProof="0" dirty="0"/>
        </a:p>
      </dsp:txBody>
      <dsp:txXfrm>
        <a:off x="3365660" y="26113"/>
        <a:ext cx="1422079" cy="768783"/>
      </dsp:txXfrm>
    </dsp:sp>
    <dsp:sp modelId="{326FCC68-5E85-F14B-8F95-2086FEA85581}">
      <dsp:nvSpPr>
        <dsp:cNvPr id="0" name=""/>
        <dsp:cNvSpPr/>
      </dsp:nvSpPr>
      <dsp:spPr>
        <a:xfrm rot="5400000">
          <a:off x="3923583" y="839230"/>
          <a:ext cx="306232" cy="367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-5400000">
        <a:off x="3966456" y="869853"/>
        <a:ext cx="220486" cy="214362"/>
      </dsp:txXfrm>
    </dsp:sp>
    <dsp:sp modelId="{7426B386-A7F7-3E43-902E-CFBD585F4AA8}">
      <dsp:nvSpPr>
        <dsp:cNvPr id="0" name=""/>
        <dsp:cNvSpPr/>
      </dsp:nvSpPr>
      <dsp:spPr>
        <a:xfrm>
          <a:off x="3341742" y="1227125"/>
          <a:ext cx="1469915" cy="8166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/>
            <a:t>Launch</a:t>
          </a:r>
          <a:endParaRPr lang="en-US" sz="2300" kern="1200" noProof="0" dirty="0"/>
        </a:p>
      </dsp:txBody>
      <dsp:txXfrm>
        <a:off x="3365660" y="1251043"/>
        <a:ext cx="1422079" cy="768783"/>
      </dsp:txXfrm>
    </dsp:sp>
    <dsp:sp modelId="{6202ADF3-961D-BA43-A5F1-51ADBEC7BD57}">
      <dsp:nvSpPr>
        <dsp:cNvPr id="0" name=""/>
        <dsp:cNvSpPr/>
      </dsp:nvSpPr>
      <dsp:spPr>
        <a:xfrm rot="5400000">
          <a:off x="3923583" y="2064160"/>
          <a:ext cx="306232" cy="367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3966456" y="2094783"/>
        <a:ext cx="220486" cy="214362"/>
      </dsp:txXfrm>
    </dsp:sp>
    <dsp:sp modelId="{E673EE25-EC73-954F-B352-07F82C4BF774}">
      <dsp:nvSpPr>
        <dsp:cNvPr id="0" name=""/>
        <dsp:cNvSpPr/>
      </dsp:nvSpPr>
      <dsp:spPr>
        <a:xfrm>
          <a:off x="3341742" y="2452054"/>
          <a:ext cx="1469915" cy="8166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/>
            <a:t>Transitory regime</a:t>
          </a:r>
          <a:endParaRPr lang="en-US" sz="2300" kern="1200" noProof="0" dirty="0"/>
        </a:p>
      </dsp:txBody>
      <dsp:txXfrm>
        <a:off x="3365660" y="2475972"/>
        <a:ext cx="1422079" cy="768783"/>
      </dsp:txXfrm>
    </dsp:sp>
    <dsp:sp modelId="{A0DFCBC5-EF9A-274E-8898-66B237271429}">
      <dsp:nvSpPr>
        <dsp:cNvPr id="0" name=""/>
        <dsp:cNvSpPr/>
      </dsp:nvSpPr>
      <dsp:spPr>
        <a:xfrm rot="5400000">
          <a:off x="3923583" y="3289090"/>
          <a:ext cx="306232" cy="367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3966456" y="3319713"/>
        <a:ext cx="220486" cy="214362"/>
      </dsp:txXfrm>
    </dsp:sp>
    <dsp:sp modelId="{A0388C81-4EB0-734C-BF7D-9432C3F5174B}">
      <dsp:nvSpPr>
        <dsp:cNvPr id="0" name=""/>
        <dsp:cNvSpPr/>
      </dsp:nvSpPr>
      <dsp:spPr>
        <a:xfrm>
          <a:off x="3341742" y="3676984"/>
          <a:ext cx="1469915" cy="8166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noProof="0" dirty="0" smtClean="0"/>
            <a:t>Permanent regime</a:t>
          </a:r>
        </a:p>
      </dsp:txBody>
      <dsp:txXfrm>
        <a:off x="3365660" y="3700902"/>
        <a:ext cx="1422079" cy="768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D452B-EA99-CC41-B57B-FEB8EFAEA5A5}" type="datetimeFigureOut">
              <a:rPr lang="fr-FR" smtClean="0"/>
              <a:pPr/>
              <a:t>20/11/2013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0B5A6-A059-0E47-A51F-1D18A2DCF1B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758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C7A38-FED5-4A02-BF5D-25A02720C7D5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B59D8-CAB5-4D96-A1B8-1031B749C22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2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B59D8-CAB5-4D96-A1B8-1031B749C22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B59D8-CAB5-4D96-A1B8-1031B749C22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B59D8-CAB5-4D96-A1B8-1031B749C22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B59D8-CAB5-4D96-A1B8-1031B749C22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B59D8-CAB5-4D96-A1B8-1031B749C22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3B30ADC-A191-5241-801E-3DC77E00E8FE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92582-9FC8-4B1B-8456-B27CC842DE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E664-4A75-BA4E-93A7-9F335B759F3F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B89062F-BCD6-EF45-8EF8-41EEA7D7D296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50115-EA94-7543-B67A-873B9633D27E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255D-B95C-4D46-AF11-202CEBBA7002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4E8C46B-5ED1-104F-B5A2-1C0C6B9FCD12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DCE3B69-3AD7-7543-8BB2-3F8A82BC53F0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A084-8058-7140-AF10-6D6F6352CBB4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069A-A6A2-9F41-9C4C-B4186354F229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B49F-2E96-A247-8689-0C45E0DF7943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292582-9FC8-4B1B-8456-B27CC842DEE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57173F1-7E32-BC4A-97E0-C8E9B5BCD971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D6B1DC4-1F32-9840-991D-B86C5FCE0404}" type="datetime1">
              <a:rPr lang="fr-FR" smtClean="0"/>
              <a:pPr/>
              <a:t>20/11/2013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AD756F5-EFC8-488A-A0BE-5EA4D2BF7BA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jpe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nis\Dropbox\projet mars zero g\6 Ressources graphiques\3 Mars &amp; Espace\approche de mars tr.jpg"/>
          <p:cNvPicPr>
            <a:picLocks noChangeAspect="1" noChangeArrowheads="1"/>
          </p:cNvPicPr>
          <p:nvPr/>
        </p:nvPicPr>
        <p:blipFill>
          <a:blip r:embed="rId2" cstate="print"/>
          <a:srcRect l="6534" r="6186"/>
          <a:stretch>
            <a:fillRect/>
          </a:stretch>
        </p:blipFill>
        <p:spPr bwMode="auto">
          <a:xfrm>
            <a:off x="0" y="-27384"/>
            <a:ext cx="9144000" cy="6893018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95600" y="2667000"/>
            <a:ext cx="7772400" cy="147002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Mars Zéro-g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12919" y="5791200"/>
            <a:ext cx="7826281" cy="86061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13th Mars Society European Conference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5" name="Picture 2" descr="C:\Users\denis\Pictures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0067"/>
            <a:ext cx="2514600" cy="2529135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demonstrator</a:t>
            </a:r>
            <a:endParaRPr lang="en-US" dirty="0"/>
          </a:p>
        </p:txBody>
      </p:sp>
      <p:pic>
        <p:nvPicPr>
          <p:cNvPr id="3074" name="Picture 2" descr="C:\Users\denis\Dropbox\projet mars zero g\3 Notre expérimentation\9 Images &amp; Vidéos\1 En cours\2 Fabriqué\Photos\Démonstrateur\Assemblé\interieur module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-42216" b="-42216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6" name="Espace réservé du contenu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en-US" dirty="0" smtClean="0"/>
              <a:t>1 spring winch equipped module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1 accelerometer with a memory per module</a:t>
            </a:r>
            <a:endParaRPr lang="en-US" dirty="0"/>
          </a:p>
        </p:txBody>
      </p:sp>
      <p:pic>
        <p:nvPicPr>
          <p:cNvPr id="10" name="Image 9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1" name="Image 10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2" name="Image 11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conception</a:t>
            </a:r>
            <a:endParaRPr lang="en-US" dirty="0"/>
          </a:p>
        </p:txBody>
      </p:sp>
      <p:pic>
        <p:nvPicPr>
          <p:cNvPr id="8" name="Image 7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9" name="Image 8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0" name="Image 9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pic>
        <p:nvPicPr>
          <p:cNvPr id="12" name="Espace réservé du contenu 11" descr="Dispositif expérimental complet assemblé - vue de face.JPG"/>
          <p:cNvPicPr>
            <a:picLocks noGrp="1" noChangeAspect="1"/>
          </p:cNvPicPr>
          <p:nvPr>
            <p:ph sz="quarter" idx="1"/>
          </p:nvPr>
        </p:nvPicPr>
        <p:blipFill>
          <a:blip r:embed="rId5"/>
          <a:srcRect l="-70904" r="-70904"/>
          <a:stretch>
            <a:fillRect/>
          </a:stretch>
        </p:blipFill>
        <p:spPr>
          <a:xfrm>
            <a:off x="2514600" y="1828800"/>
            <a:ext cx="8153400" cy="4495800"/>
          </a:xfrm>
        </p:spPr>
      </p:pic>
      <p:pic>
        <p:nvPicPr>
          <p:cNvPr id="13" name="Image 12" descr="Dispositif expérimental complet assemblé - vue de profi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28800"/>
            <a:ext cx="3352800" cy="4470400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en-US" dirty="0" smtClean="0"/>
              <a:t>launcher</a:t>
            </a:r>
            <a:endParaRPr lang="en-US" dirty="0"/>
          </a:p>
        </p:txBody>
      </p:sp>
      <p:pic>
        <p:nvPicPr>
          <p:cNvPr id="5122" name="Picture 2" descr="C:\Users\denis\Dropbox\projet mars zero g\3 Notre expérimentation\9 Images &amp; Vidéos\1 En cours\2 Fabriqué\Photos\Dispositif expérimental\dispositif expérimental - 2013-05-21 - 3 - resize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-18008" r="-18008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8" name="Image 7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9" name="Image 8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0" name="Image 9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launcher</a:t>
            </a:r>
            <a:endParaRPr lang="en-US" dirty="0"/>
          </a:p>
        </p:txBody>
      </p:sp>
      <p:pic>
        <p:nvPicPr>
          <p:cNvPr id="6146" name="Picture 2" descr="C:\Users\denis\Dropbox\projet mars zero g\3 Notre expérimentation\9 Images &amp; Vidéos\1 En cours\2 Fabriqué\Photos\Lanceur\Dispositif goupille - avec modul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-6667" r="-6667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r>
              <a:rPr lang="en-US" dirty="0" smtClean="0"/>
              <a:t>1 pole fixed to a plate</a:t>
            </a:r>
          </a:p>
          <a:p>
            <a:endParaRPr lang="en-US" dirty="0" smtClean="0"/>
          </a:p>
          <a:p>
            <a:r>
              <a:rPr lang="en-US" dirty="0" smtClean="0"/>
              <a:t>1 perpendicular rotating arm</a:t>
            </a:r>
          </a:p>
          <a:p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 err="1" smtClean="0"/>
              <a:t>triggerrable</a:t>
            </a:r>
            <a:r>
              <a:rPr lang="en-US" dirty="0" smtClean="0"/>
              <a:t> </a:t>
            </a:r>
            <a:r>
              <a:rPr lang="en-US" dirty="0" err="1" smtClean="0"/>
              <a:t>pin+jaws</a:t>
            </a:r>
            <a:r>
              <a:rPr lang="en-US" dirty="0" smtClean="0"/>
              <a:t> systems</a:t>
            </a:r>
          </a:p>
        </p:txBody>
      </p:sp>
      <p:pic>
        <p:nvPicPr>
          <p:cNvPr id="8" name="Image 7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9" name="Image 8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0" name="Image 9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08" r="1619"/>
          <a:stretch>
            <a:fillRect/>
          </a:stretch>
        </p:blipFill>
        <p:spPr bwMode="auto">
          <a:xfrm>
            <a:off x="762000" y="3549824"/>
            <a:ext cx="7496966" cy="277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flight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30 </a:t>
            </a:r>
            <a:r>
              <a:rPr lang="en-US" dirty="0" err="1" smtClean="0"/>
              <a:t>paraboles</a:t>
            </a:r>
            <a:endParaRPr lang="en-US" dirty="0" smtClean="0"/>
          </a:p>
          <a:p>
            <a:pPr lvl="1"/>
            <a:r>
              <a:rPr lang="en-US" sz="2400" dirty="0" smtClean="0"/>
              <a:t>Series of 5</a:t>
            </a:r>
          </a:p>
          <a:p>
            <a:pPr lvl="1"/>
            <a:r>
              <a:rPr lang="en-US" sz="2400" dirty="0" smtClean="0"/>
              <a:t>22s of µ-gravity</a:t>
            </a:r>
          </a:p>
          <a:p>
            <a:pPr lvl="1"/>
            <a:r>
              <a:rPr lang="en-US" sz="2400" dirty="0" smtClean="0"/>
              <a:t>90s between each</a:t>
            </a:r>
          </a:p>
          <a:p>
            <a:pPr lvl="1"/>
            <a:endParaRPr lang="fr-FR" dirty="0" smtClean="0"/>
          </a:p>
          <a:p>
            <a:endParaRPr lang="en-US" dirty="0"/>
          </a:p>
        </p:txBody>
      </p:sp>
      <p:pic>
        <p:nvPicPr>
          <p:cNvPr id="10" name="Image 9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1" name="Image 10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2" name="Image 11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flight</a:t>
            </a:r>
            <a:endParaRPr lang="en-US" dirty="0"/>
          </a:p>
        </p:txBody>
      </p:sp>
      <p:pic>
        <p:nvPicPr>
          <p:cNvPr id="10" name="Image 9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1" name="Image 10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2" name="Image 11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pic>
        <p:nvPicPr>
          <p:cNvPr id="9" name="Espace réservé du contenu 8" descr="IMG_0006.JPG"/>
          <p:cNvPicPr>
            <a:picLocks noGrp="1" noChangeAspect="1"/>
          </p:cNvPicPr>
          <p:nvPr>
            <p:ph sz="quarter" idx="1"/>
          </p:nvPr>
        </p:nvPicPr>
        <p:blipFill>
          <a:blip r:embed="rId5"/>
          <a:srcRect l="-10452" r="-10452"/>
          <a:stretch>
            <a:fillRect/>
          </a:stretch>
        </p:blipFill>
        <p:spPr>
          <a:xfrm>
            <a:off x="1295400" y="1905000"/>
            <a:ext cx="3349752" cy="1847060"/>
          </a:xfrm>
        </p:spPr>
      </p:pic>
      <p:pic>
        <p:nvPicPr>
          <p:cNvPr id="13" name="Image 12" descr="IMG_00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352" y="1905000"/>
            <a:ext cx="2743200" cy="1828800"/>
          </a:xfrm>
          <a:prstGeom prst="rect">
            <a:avLst/>
          </a:prstGeom>
        </p:spPr>
      </p:pic>
      <p:pic>
        <p:nvPicPr>
          <p:cNvPr id="14" name="Image 13" descr="IMG_004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152" y="4038600"/>
            <a:ext cx="2743200" cy="1828800"/>
          </a:xfrm>
          <a:prstGeom prst="rect">
            <a:avLst/>
          </a:prstGeom>
        </p:spPr>
      </p:pic>
      <p:pic>
        <p:nvPicPr>
          <p:cNvPr id="15" name="Image 14" descr="IMG_004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352" y="4038600"/>
            <a:ext cx="2743200" cy="1828800"/>
          </a:xfrm>
          <a:prstGeom prst="rect">
            <a:avLst/>
          </a:prstGeom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results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9" name="Image 8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0" name="Image 9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1" name="Image 10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" name="Picture 2" descr="C:\Users\Pavel\Desktop\capteu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" y="1844824"/>
            <a:ext cx="2140789" cy="18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Pavel\Desktop\interieur module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73034"/>
            <a:ext cx="1809414" cy="28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Pavel\Desktop\axes 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42997"/>
            <a:ext cx="2363787" cy="51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Pavel\Desktop\axes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85" y="1985860"/>
            <a:ext cx="3449522" cy="42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results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9" name="Image 8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0" name="Image 9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1" name="Image 10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4" name="Picture 2" descr="C:\Users\Pavel\Desktop\third ser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5344"/>
            <a:ext cx="846931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results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8" name="Bonne parabole short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399" y="1600199"/>
            <a:ext cx="6603419" cy="4953001"/>
          </a:xfrm>
          <a:prstGeom prst="rect">
            <a:avLst/>
          </a:prstGeom>
        </p:spPr>
      </p:pic>
      <p:pic>
        <p:nvPicPr>
          <p:cNvPr id="9" name="Image 8" descr="logo_a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0" name="Image 9" descr="logo_CN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1" name="Image 10" descr="logo_eclill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results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8" name="Image 7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9" name="Image 8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 descr="D:\1 Data\1 Travail\Dropbox\Projet Mars Zéro-G\1 Travail en cours\Traitement données accéléromètres\Séries utiles\3ème série\Images modifiées\third serie - fourth parabo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8" y="1772815"/>
            <a:ext cx="8502780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	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project</a:t>
            </a:r>
          </a:p>
          <a:p>
            <a:r>
              <a:rPr lang="en-US" dirty="0" smtClean="0"/>
              <a:t>The conception</a:t>
            </a:r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general</a:t>
            </a:r>
            <a:r>
              <a:rPr lang="fr-FR" dirty="0" smtClean="0"/>
              <a:t> </a:t>
            </a:r>
            <a:r>
              <a:rPr lang="fr-FR" dirty="0" err="1" smtClean="0"/>
              <a:t>idea</a:t>
            </a:r>
            <a:endParaRPr lang="en-US" dirty="0" smtClean="0"/>
          </a:p>
          <a:p>
            <a:pPr lvl="1"/>
            <a:r>
              <a:rPr lang="en-US" dirty="0" smtClean="0"/>
              <a:t>The demonstrator</a:t>
            </a:r>
          </a:p>
          <a:p>
            <a:pPr lvl="1"/>
            <a:r>
              <a:rPr lang="en-US" dirty="0" smtClean="0"/>
              <a:t>The launcher</a:t>
            </a:r>
          </a:p>
          <a:p>
            <a:r>
              <a:rPr lang="en-US" dirty="0" smtClean="0"/>
              <a:t>The flight</a:t>
            </a:r>
          </a:p>
          <a:p>
            <a:r>
              <a:rPr lang="en-US" dirty="0" smtClean="0"/>
              <a:t>The </a:t>
            </a:r>
            <a:r>
              <a:rPr lang="en-US" dirty="0"/>
              <a:t>r</a:t>
            </a:r>
            <a:r>
              <a:rPr lang="en-US" dirty="0" smtClean="0"/>
              <a:t>esults</a:t>
            </a:r>
          </a:p>
          <a:p>
            <a:r>
              <a:rPr lang="en-US" dirty="0" smtClean="0"/>
              <a:t>Possible ameliorations</a:t>
            </a:r>
            <a:endParaRPr lang="en-US" dirty="0"/>
          </a:p>
        </p:txBody>
      </p:sp>
      <p:pic>
        <p:nvPicPr>
          <p:cNvPr id="4" name="Image 3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6" name="Image 5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7" name="Image 6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results</a:t>
            </a:r>
            <a:endParaRPr lang="fr-FR" dirty="0"/>
          </a:p>
        </p:txBody>
      </p:sp>
      <p:pic>
        <p:nvPicPr>
          <p:cNvPr id="8" name="Image 7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9" name="Image 8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0" name="Image 9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 descr="D:\1 Data\1 Travail\Dropbox\Projet Mars Zéro-G\1 Travail en cours\Traitement données accéléromètres\Séries utiles\3ème série\Images modifiées\third serie - fourth parabole - zoom on 0G perio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8" y="1733600"/>
            <a:ext cx="8315143" cy="47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9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ameliorations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 control of the launch speed</a:t>
            </a:r>
          </a:p>
          <a:p>
            <a:endParaRPr lang="en-US" dirty="0" smtClean="0"/>
          </a:p>
          <a:p>
            <a:r>
              <a:rPr lang="en-US" dirty="0" smtClean="0"/>
              <a:t>Use a </a:t>
            </a:r>
            <a:r>
              <a:rPr lang="en-US" dirty="0" err="1" smtClean="0"/>
              <a:t>controlable</a:t>
            </a:r>
            <a:r>
              <a:rPr lang="en-US" dirty="0" smtClean="0"/>
              <a:t> winch</a:t>
            </a:r>
          </a:p>
          <a:p>
            <a:endParaRPr lang="en-US" dirty="0" smtClean="0"/>
          </a:p>
          <a:p>
            <a:r>
              <a:rPr lang="en-US" dirty="0" smtClean="0"/>
              <a:t>Suppress parasite oscillations on the cable bases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Improve the </a:t>
            </a:r>
            <a:r>
              <a:rPr lang="en-US" dirty="0" err="1" smtClean="0"/>
              <a:t>reproductibility</a:t>
            </a:r>
            <a:endParaRPr lang="en-US" dirty="0"/>
          </a:p>
        </p:txBody>
      </p:sp>
      <p:sp>
        <p:nvSpPr>
          <p:cNvPr id="7" name="Flèche droite 6"/>
          <p:cNvSpPr/>
          <p:nvPr/>
        </p:nvSpPr>
        <p:spPr>
          <a:xfrm>
            <a:off x="1840992" y="4849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1" name="Image 10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2" name="Image 11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2590800" y="2971800"/>
            <a:ext cx="4953000" cy="129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Thanks for your attention !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" name="Image 9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1" name="Image 10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2" name="Image 11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755575" y="4869159"/>
            <a:ext cx="23030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 </a:t>
            </a:r>
            <a:r>
              <a:rPr lang="fr-FR" dirty="0" err="1" smtClean="0"/>
              <a:t>further</a:t>
            </a:r>
            <a:r>
              <a:rPr lang="fr-FR" dirty="0" smtClean="0"/>
              <a:t> information:</a:t>
            </a:r>
            <a:br>
              <a:rPr lang="fr-FR" dirty="0" smtClean="0"/>
            </a:br>
            <a:r>
              <a:rPr lang="fr-FR" sz="2000" b="1" dirty="0" smtClean="0"/>
              <a:t>www.marszerog.fr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Explanations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3200" dirty="0" smtClean="0"/>
              <a:t>Module 1 </a:t>
            </a:r>
            <a:r>
              <a:rPr lang="fr-FR" sz="3200" dirty="0" err="1" smtClean="0">
                <a:sym typeface="Wingdings" panose="05000000000000000000" pitchFamily="2" charset="2"/>
              </a:rPr>
              <a:t></a:t>
            </a:r>
            <a:r>
              <a:rPr lang="fr-FR" sz="3200" dirty="0" smtClean="0">
                <a:sym typeface="Wingdings" panose="05000000000000000000" pitchFamily="2" charset="2"/>
              </a:rPr>
              <a:t> 1, Module 2 </a:t>
            </a:r>
            <a:r>
              <a:rPr lang="fr-FR" sz="3200" dirty="0" err="1" smtClean="0">
                <a:sym typeface="Wingdings" panose="05000000000000000000" pitchFamily="2" charset="2"/>
              </a:rPr>
              <a:t></a:t>
            </a:r>
            <a:r>
              <a:rPr lang="fr-FR" sz="3200" dirty="0" smtClean="0">
                <a:sym typeface="Wingdings" panose="05000000000000000000" pitchFamily="2" charset="2"/>
              </a:rPr>
              <a:t> 2</a:t>
            </a:r>
            <a:br>
              <a:rPr lang="fr-FR" sz="3200" dirty="0" smtClean="0">
                <a:sym typeface="Wingdings" panose="05000000000000000000" pitchFamily="2" charset="2"/>
              </a:rPr>
            </a:br>
            <a:r>
              <a:rPr lang="fr-FR" sz="3200" dirty="0" smtClean="0">
                <a:sym typeface="Wingdings" panose="05000000000000000000" pitchFamily="2" charset="2"/>
              </a:rPr>
              <a:t/>
            </a:r>
            <a:br>
              <a:rPr lang="fr-FR" sz="3200" dirty="0" smtClean="0">
                <a:sym typeface="Wingdings" panose="05000000000000000000" pitchFamily="2" charset="2"/>
              </a:rPr>
            </a:br>
            <a:r>
              <a:rPr lang="fr-FR" sz="3200" dirty="0" smtClean="0">
                <a:sym typeface="Wingdings" panose="05000000000000000000" pitchFamily="2" charset="2"/>
              </a:rPr>
              <a:t>M = Mass</a:t>
            </a:r>
            <a:br>
              <a:rPr lang="fr-FR" sz="3200" dirty="0" smtClean="0">
                <a:sym typeface="Wingdings" panose="05000000000000000000" pitchFamily="2" charset="2"/>
              </a:rPr>
            </a:br>
            <a:r>
              <a:rPr lang="fr-FR" sz="3200" dirty="0" smtClean="0">
                <a:sym typeface="Wingdings" panose="05000000000000000000" pitchFamily="2" charset="2"/>
              </a:rPr>
              <a:t>R = distance of data </a:t>
            </a:r>
            <a:r>
              <a:rPr lang="fr-FR" sz="3200" dirty="0" err="1" smtClean="0">
                <a:sym typeface="Wingdings" panose="05000000000000000000" pitchFamily="2" charset="2"/>
              </a:rPr>
              <a:t>logger</a:t>
            </a:r>
            <a:r>
              <a:rPr lang="fr-FR" sz="3200" dirty="0" smtClean="0">
                <a:sym typeface="Wingdings" panose="05000000000000000000" pitchFamily="2" charset="2"/>
              </a:rPr>
              <a:t> to center of </a:t>
            </a:r>
            <a:r>
              <a:rPr lang="fr-FR" sz="3200" dirty="0" err="1" smtClean="0">
                <a:sym typeface="Wingdings" panose="05000000000000000000" pitchFamily="2" charset="2"/>
              </a:rPr>
              <a:t>inertia</a:t>
            </a:r>
            <a:r>
              <a:rPr lang="fr-FR" sz="3200" dirty="0" smtClean="0">
                <a:sym typeface="Wingdings" panose="05000000000000000000" pitchFamily="2" charset="2"/>
              </a:rPr>
              <a:t> (and rotation) G of </a:t>
            </a:r>
            <a:r>
              <a:rPr lang="fr-FR" sz="3200" dirty="0" err="1" smtClean="0">
                <a:sym typeface="Wingdings" panose="05000000000000000000" pitchFamily="2" charset="2"/>
              </a:rPr>
              <a:t>demonstrator</a:t>
            </a: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endParaRPr lang="fr-FR" dirty="0" smtClean="0"/>
          </a:p>
          <a:p>
            <a:r>
              <a:rPr lang="fr-FR" dirty="0" err="1" smtClean="0"/>
              <a:t>Ae,i</a:t>
            </a:r>
            <a:r>
              <a:rPr lang="fr-FR" dirty="0" smtClean="0"/>
              <a:t> </a:t>
            </a:r>
            <a:r>
              <a:rPr lang="fr-FR" b="1" dirty="0" smtClean="0"/>
              <a:t>ex</a:t>
            </a:r>
            <a:r>
              <a:rPr lang="fr-FR" dirty="0" smtClean="0"/>
              <a:t> = - Ri*</a:t>
            </a:r>
            <a:r>
              <a:rPr lang="el-GR" dirty="0" smtClean="0"/>
              <a:t>Ω</a:t>
            </a:r>
            <a:r>
              <a:rPr lang="fr-FR" dirty="0" smtClean="0">
                <a:latin typeface="Calibri"/>
              </a:rPr>
              <a:t>² </a:t>
            </a:r>
            <a:r>
              <a:rPr lang="fr-FR" b="1" dirty="0" smtClean="0">
                <a:latin typeface="Calibri"/>
              </a:rPr>
              <a:t>ex</a:t>
            </a:r>
            <a:br>
              <a:rPr lang="fr-FR" b="1" dirty="0" smtClean="0">
                <a:latin typeface="Calibri"/>
              </a:rPr>
            </a:br>
            <a:endParaRPr lang="fr-FR" b="1" dirty="0" smtClean="0">
              <a:latin typeface="Calibri"/>
            </a:endParaRPr>
          </a:p>
          <a:p>
            <a:r>
              <a:rPr lang="fr-FR" dirty="0" smtClean="0">
                <a:latin typeface="Calibri"/>
              </a:rPr>
              <a:t>M1/M2 = R2/R1 = r = 1,23</a:t>
            </a:r>
            <a:br>
              <a:rPr lang="fr-FR" dirty="0" smtClean="0">
                <a:latin typeface="Calibri"/>
              </a:rPr>
            </a:br>
            <a:r>
              <a:rPr lang="fr-FR" dirty="0" smtClean="0">
                <a:latin typeface="Calibri"/>
              </a:rPr>
              <a:t>	=&gt; R2 = r*R1 &gt; R1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=&gt; |Ae,2| &gt; |Ae,1|</a:t>
            </a:r>
            <a:endParaRPr lang="fr-FR" dirty="0" smtClean="0">
              <a:latin typeface="Calibri"/>
            </a:endParaRPr>
          </a:p>
          <a:p>
            <a:endParaRPr lang="fr-FR" dirty="0"/>
          </a:p>
        </p:txBody>
      </p:sp>
      <p:pic>
        <p:nvPicPr>
          <p:cNvPr id="5" name="Image 4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6" name="Image 5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7" name="Image 6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4th parabole of 3rd </a:t>
            </a:r>
            <a:r>
              <a:rPr lang="fr-FR" sz="3600" dirty="0" err="1" smtClean="0"/>
              <a:t>serie</a:t>
            </a:r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</a:t>
            </a:r>
            <a:r>
              <a:rPr lang="en-US" baseline="-25000" dirty="0" smtClean="0"/>
              <a:t>t=0s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/>
              <a:t>2,51 rad/s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</a:t>
            </a:r>
            <a:r>
              <a:rPr lang="en-US" baseline="-25000" dirty="0" smtClean="0"/>
              <a:t>1,t=0s </a:t>
            </a:r>
            <a:r>
              <a:rPr lang="en-US" dirty="0" smtClean="0"/>
              <a:t>= 0,365 m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en-US" dirty="0" smtClean="0"/>
              <a:t>R</a:t>
            </a:r>
            <a:r>
              <a:rPr lang="en-US" baseline="-25000" dirty="0" smtClean="0"/>
              <a:t>2,t=0s </a:t>
            </a:r>
            <a:r>
              <a:rPr lang="en-US" dirty="0" smtClean="0"/>
              <a:t>= 0,435 </a:t>
            </a:r>
            <a:r>
              <a:rPr lang="en-US" dirty="0" smtClean="0"/>
              <a:t>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|A</a:t>
            </a:r>
            <a:r>
              <a:rPr lang="en-US" baseline="-25000" dirty="0" smtClean="0"/>
              <a:t>e,1,t=0s,th</a:t>
            </a:r>
            <a:r>
              <a:rPr lang="en-US" dirty="0" smtClean="0"/>
              <a:t>| = 0,23 G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en-US" dirty="0" smtClean="0"/>
              <a:t>|</a:t>
            </a:r>
            <a:r>
              <a:rPr lang="en-US" dirty="0" smtClean="0"/>
              <a:t>A</a:t>
            </a:r>
            <a:r>
              <a:rPr lang="en-US" baseline="-25000" dirty="0" smtClean="0"/>
              <a:t>e,2,t=0s,th</a:t>
            </a:r>
            <a:r>
              <a:rPr lang="en-US" dirty="0" smtClean="0"/>
              <a:t>| </a:t>
            </a:r>
            <a:r>
              <a:rPr lang="en-US" dirty="0" smtClean="0"/>
              <a:t>= </a:t>
            </a:r>
            <a:r>
              <a:rPr lang="en-US" dirty="0" smtClean="0"/>
              <a:t>0,28 </a:t>
            </a:r>
            <a:r>
              <a:rPr lang="en-US" dirty="0" smtClean="0"/>
              <a:t>G</a:t>
            </a:r>
          </a:p>
          <a:p>
            <a:endParaRPr lang="en-US" dirty="0" smtClean="0"/>
          </a:p>
          <a:p>
            <a:r>
              <a:rPr lang="en-US" dirty="0"/>
              <a:t>|</a:t>
            </a:r>
            <a:r>
              <a:rPr lang="en-US" dirty="0" smtClean="0"/>
              <a:t>A</a:t>
            </a:r>
            <a:r>
              <a:rPr lang="en-US" baseline="-25000" dirty="0" smtClean="0"/>
              <a:t>e,1,t=0s,exp</a:t>
            </a:r>
            <a:r>
              <a:rPr lang="en-US" dirty="0" smtClean="0"/>
              <a:t>| </a:t>
            </a:r>
            <a:r>
              <a:rPr lang="en-US" dirty="0"/>
              <a:t>= </a:t>
            </a:r>
            <a:r>
              <a:rPr lang="en-US" dirty="0" smtClean="0"/>
              <a:t>0,18 </a:t>
            </a:r>
            <a:r>
              <a:rPr lang="en-US" dirty="0"/>
              <a:t>G</a:t>
            </a:r>
            <a:r>
              <a:rPr lang="fr-FR" dirty="0"/>
              <a:t/>
            </a:r>
            <a:br>
              <a:rPr lang="fr-FR" dirty="0"/>
            </a:br>
            <a:r>
              <a:rPr lang="en-US" dirty="0"/>
              <a:t>|</a:t>
            </a:r>
            <a:r>
              <a:rPr lang="en-US" dirty="0" smtClean="0"/>
              <a:t>A</a:t>
            </a:r>
            <a:r>
              <a:rPr lang="en-US" baseline="-25000" dirty="0" smtClean="0"/>
              <a:t>e,2,t=0s,exp</a:t>
            </a:r>
            <a:r>
              <a:rPr lang="en-US" dirty="0" smtClean="0"/>
              <a:t>| </a:t>
            </a:r>
            <a:r>
              <a:rPr lang="en-US" dirty="0"/>
              <a:t>= </a:t>
            </a:r>
            <a:r>
              <a:rPr lang="en-US" dirty="0" smtClean="0"/>
              <a:t>0,27 </a:t>
            </a:r>
            <a:r>
              <a:rPr lang="en-US" dirty="0"/>
              <a:t>G</a:t>
            </a:r>
          </a:p>
          <a:p>
            <a:endParaRPr lang="fr-FR" dirty="0"/>
          </a:p>
        </p:txBody>
      </p:sp>
      <p:pic>
        <p:nvPicPr>
          <p:cNvPr id="5" name="Image 4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6" name="Image 5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7" name="Image 6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 to Mars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Duration: 6 months</a:t>
            </a:r>
          </a:p>
          <a:p>
            <a:r>
              <a:rPr lang="en-US" dirty="0" smtClean="0"/>
              <a:t>No gravity</a:t>
            </a:r>
          </a:p>
          <a:p>
            <a:r>
              <a:rPr lang="en-US" dirty="0" smtClean="0"/>
              <a:t>Health problems</a:t>
            </a:r>
          </a:p>
          <a:p>
            <a:pPr lvl="1"/>
            <a:r>
              <a:rPr lang="en-US" dirty="0" smtClean="0"/>
              <a:t>Bones decalcification</a:t>
            </a:r>
          </a:p>
          <a:p>
            <a:pPr lvl="1"/>
            <a:r>
              <a:rPr lang="en-US" dirty="0" smtClean="0"/>
              <a:t>Loss of muscular volume</a:t>
            </a:r>
          </a:p>
          <a:p>
            <a:pPr lvl="1"/>
            <a:r>
              <a:rPr lang="en-US" dirty="0" smtClean="0"/>
              <a:t>Inner ear perturbations</a:t>
            </a:r>
          </a:p>
          <a:p>
            <a:pPr marL="0" indent="0">
              <a:buNone/>
            </a:pPr>
            <a:endParaRPr lang="fr-FR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Image 6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8" name="Image 7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9" name="Image 8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project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goal:</a:t>
            </a:r>
          </a:p>
          <a:p>
            <a:pPr lvl="1"/>
            <a:r>
              <a:rPr lang="en-US" dirty="0" smtClean="0"/>
              <a:t>Prove the efficiency of a way to generate gravity</a:t>
            </a:r>
          </a:p>
          <a:p>
            <a:pPr lvl="1"/>
            <a:r>
              <a:rPr lang="en-US" dirty="0" smtClean="0"/>
              <a:t>Use the rotational acceleration</a:t>
            </a:r>
          </a:p>
          <a:p>
            <a:endParaRPr lang="en-US" dirty="0" smtClean="0"/>
          </a:p>
          <a:p>
            <a:r>
              <a:rPr lang="en-US" dirty="0" smtClean="0"/>
              <a:t>Team of 8 students</a:t>
            </a:r>
          </a:p>
          <a:p>
            <a:endParaRPr lang="en-US" dirty="0" smtClean="0"/>
          </a:p>
          <a:p>
            <a:r>
              <a:rPr lang="en-US" dirty="0" smtClean="0"/>
              <a:t>Partners:</a:t>
            </a:r>
          </a:p>
          <a:p>
            <a:pPr lvl="1"/>
            <a:r>
              <a:rPr lang="en-US" dirty="0" smtClean="0"/>
              <a:t>Association </a:t>
            </a:r>
            <a:r>
              <a:rPr lang="en-US" dirty="0" err="1" smtClean="0"/>
              <a:t>Planète</a:t>
            </a:r>
            <a:r>
              <a:rPr lang="en-US" dirty="0" smtClean="0"/>
              <a:t> Mars</a:t>
            </a:r>
          </a:p>
          <a:p>
            <a:pPr lvl="1"/>
            <a:r>
              <a:rPr lang="en-US" dirty="0" err="1" smtClean="0"/>
              <a:t>Ecole</a:t>
            </a:r>
            <a:r>
              <a:rPr lang="en-US" dirty="0" smtClean="0"/>
              <a:t> </a:t>
            </a:r>
            <a:r>
              <a:rPr lang="en-US" dirty="0" err="1" smtClean="0"/>
              <a:t>Centrale</a:t>
            </a:r>
            <a:r>
              <a:rPr lang="en-US" dirty="0" smtClean="0"/>
              <a:t> de Lille</a:t>
            </a:r>
          </a:p>
          <a:p>
            <a:pPr lvl="1"/>
            <a:r>
              <a:rPr lang="en-US" dirty="0" smtClean="0"/>
              <a:t>CNES</a:t>
            </a:r>
          </a:p>
          <a:p>
            <a:pPr lvl="1"/>
            <a:r>
              <a:rPr lang="en-US" dirty="0" err="1" smtClean="0"/>
              <a:t>Novespace</a:t>
            </a:r>
            <a:endParaRPr lang="en-US" dirty="0" smtClean="0"/>
          </a:p>
          <a:p>
            <a:endParaRPr lang="fr-FR" dirty="0"/>
          </a:p>
        </p:txBody>
      </p:sp>
      <p:pic>
        <p:nvPicPr>
          <p:cNvPr id="7" name="Image 6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8" name="Image 7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9" name="Image 8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pic>
        <p:nvPicPr>
          <p:cNvPr id="11" name="Image 10" descr="logo_novespa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5157192"/>
            <a:ext cx="1240160" cy="1240160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C:\Users\Pavel\Desktop\photogroupe-resiz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833928" cy="2875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2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general</a:t>
            </a:r>
            <a:r>
              <a:rPr lang="fr-FR" dirty="0" smtClean="0"/>
              <a:t> </a:t>
            </a:r>
            <a:r>
              <a:rPr lang="fr-FR" dirty="0" err="1" smtClean="0"/>
              <a:t>idea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Module 1 contains a pulling system</a:t>
            </a:r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The design is close to an actual space ship</a:t>
            </a:r>
          </a:p>
        </p:txBody>
      </p:sp>
      <p:pic>
        <p:nvPicPr>
          <p:cNvPr id="4" name="Espace réservé du contenu 6" descr="C:\Users\Pavel\Dropbox\Projet Mars Zéro-G\1 Travail en cours\2 DPE\images\schéma simplifié démonstrateur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23" y="3140968"/>
            <a:ext cx="4505954" cy="1438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Connecteur droit avec flèche 13"/>
          <p:cNvCxnSpPr/>
          <p:nvPr/>
        </p:nvCxnSpPr>
        <p:spPr>
          <a:xfrm flipH="1">
            <a:off x="1403648" y="386104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4" idx="3"/>
          </p:cNvCxnSpPr>
          <p:nvPr/>
        </p:nvCxnSpPr>
        <p:spPr>
          <a:xfrm>
            <a:off x="6824977" y="3860206"/>
            <a:ext cx="1131399" cy="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55576" y="4005064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acceleration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7020272" y="4005064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acceleration</a:t>
            </a:r>
            <a:endParaRPr lang="en-US" dirty="0"/>
          </a:p>
        </p:txBody>
      </p:sp>
      <p:sp>
        <p:nvSpPr>
          <p:cNvPr id="22" name="Flèche en arc 21"/>
          <p:cNvSpPr/>
          <p:nvPr/>
        </p:nvSpPr>
        <p:spPr>
          <a:xfrm>
            <a:off x="3707904" y="2492896"/>
            <a:ext cx="1152128" cy="108012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lèche en arc 23"/>
          <p:cNvSpPr/>
          <p:nvPr/>
        </p:nvSpPr>
        <p:spPr>
          <a:xfrm rot="10800000">
            <a:off x="3707904" y="4149080"/>
            <a:ext cx="1152128" cy="108012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Image 14" descr="logo_a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19" name="Image 18" descr="logo_CN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20" name="Image 19" descr="logo_eclill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denis\Dropbox\projet mars zero g\6 Ressources graphiques\3 Mars &amp; Espace\Image de Heidmann\Delta-UTEC.jpg"/>
          <p:cNvPicPr>
            <a:picLocks noChangeAspect="1" noChangeArrowheads="1"/>
          </p:cNvPicPr>
          <p:nvPr/>
        </p:nvPicPr>
        <p:blipFill>
          <a:blip r:embed="rId2" cstate="print"/>
          <a:srcRect l="4064" r="2214"/>
          <a:stretch>
            <a:fillRect/>
          </a:stretch>
        </p:blipFill>
        <p:spPr bwMode="auto">
          <a:xfrm>
            <a:off x="0" y="-27384"/>
            <a:ext cx="9144000" cy="6900210"/>
          </a:xfrm>
          <a:prstGeom prst="rect">
            <a:avLst/>
          </a:prstGeom>
          <a:noFill/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conception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</p:nvPr>
        </p:nvGraphicFramePr>
        <p:xfrm>
          <a:off x="-1371600" y="19050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 7" descr="logo_a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9" name="Image 8" descr="logo_CNE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0" name="Image 9" descr="logo_eclill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69" r="-123369"/>
          <a:stretch>
            <a:fillRect/>
          </a:stretch>
        </p:blipFill>
        <p:spPr bwMode="auto">
          <a:xfrm>
            <a:off x="2438400" y="1905000"/>
            <a:ext cx="815339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conception</a:t>
            </a:r>
            <a:endParaRPr lang="en-US" dirty="0"/>
          </a:p>
        </p:txBody>
      </p:sp>
      <p:pic>
        <p:nvPicPr>
          <p:cNvPr id="8" name="Image 7" descr="logo_a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9" name="Image 8" descr="logo_C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10" name="Image 9" descr="logo_ecl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pic>
        <p:nvPicPr>
          <p:cNvPr id="12" name="Espace réservé du contenu 11" descr="Dispositif expérimental complet assemblé - vue de face.JPG"/>
          <p:cNvPicPr>
            <a:picLocks noGrp="1" noChangeAspect="1"/>
          </p:cNvPicPr>
          <p:nvPr>
            <p:ph sz="quarter" idx="1"/>
          </p:nvPr>
        </p:nvPicPr>
        <p:blipFill>
          <a:blip r:embed="rId5"/>
          <a:srcRect l="-70904" r="-70904"/>
          <a:stretch>
            <a:fillRect/>
          </a:stretch>
        </p:blipFill>
        <p:spPr>
          <a:xfrm>
            <a:off x="2514600" y="1828800"/>
            <a:ext cx="8153400" cy="4495800"/>
          </a:xfrm>
        </p:spPr>
      </p:pic>
      <p:pic>
        <p:nvPicPr>
          <p:cNvPr id="13" name="Image 12" descr="Dispositif expérimental complet assemblé - vue de profi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28800"/>
            <a:ext cx="3352800" cy="4470400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demonstrator</a:t>
            </a:r>
            <a:endParaRPr lang="en-US" dirty="0"/>
          </a:p>
        </p:txBody>
      </p:sp>
      <p:pic>
        <p:nvPicPr>
          <p:cNvPr id="4098" name="Picture 2" descr="C:\Users\denis\Dropbox\projet mars zero g\3 Notre expérimentation\9 Images &amp; Vidéos\1 En cours\2 Fabriqué\Photos\Démonstrateur\Assemblé\Démonstrateu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-18008" r="-18008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7" name="Image 6" descr="logo_a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242"/>
            <a:ext cx="1219200" cy="635358"/>
          </a:xfrm>
          <a:prstGeom prst="rect">
            <a:avLst/>
          </a:prstGeom>
        </p:spPr>
      </p:pic>
      <p:pic>
        <p:nvPicPr>
          <p:cNvPr id="8" name="Image 7" descr="logo_C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57200"/>
            <a:ext cx="1113916" cy="381000"/>
          </a:xfrm>
          <a:prstGeom prst="rect">
            <a:avLst/>
          </a:prstGeom>
        </p:spPr>
      </p:pic>
      <p:pic>
        <p:nvPicPr>
          <p:cNvPr id="9" name="Image 8" descr="logo_eclil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662662" cy="802341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AD756F5-EFC8-488A-A0BE-5EA4D2BF7BA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Médian.thmx</Template>
  <TotalTime>397</TotalTime>
  <Words>251</Words>
  <Application>Microsoft Office PowerPoint</Application>
  <PresentationFormat>Affichage à l'écran (4:3)</PresentationFormat>
  <Paragraphs>124</Paragraphs>
  <Slides>24</Slides>
  <Notes>5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Médian</vt:lpstr>
      <vt:lpstr>Mars Zéro-g</vt:lpstr>
      <vt:lpstr>Plan  </vt:lpstr>
      <vt:lpstr>Trip to Mars</vt:lpstr>
      <vt:lpstr>The project</vt:lpstr>
      <vt:lpstr>The general idea</vt:lpstr>
      <vt:lpstr>Présentation PowerPoint</vt:lpstr>
      <vt:lpstr>The conception</vt:lpstr>
      <vt:lpstr>The conception</vt:lpstr>
      <vt:lpstr>The demonstrator</vt:lpstr>
      <vt:lpstr>The demonstrator</vt:lpstr>
      <vt:lpstr>The conception</vt:lpstr>
      <vt:lpstr>The launcher</vt:lpstr>
      <vt:lpstr>The launcher</vt:lpstr>
      <vt:lpstr>The flight</vt:lpstr>
      <vt:lpstr>The flight</vt:lpstr>
      <vt:lpstr>The results</vt:lpstr>
      <vt:lpstr>The results</vt:lpstr>
      <vt:lpstr>The results</vt:lpstr>
      <vt:lpstr>The results</vt:lpstr>
      <vt:lpstr>The results</vt:lpstr>
      <vt:lpstr>Possible ameliorations</vt:lpstr>
      <vt:lpstr>Questions</vt:lpstr>
      <vt:lpstr>Explanations</vt:lpstr>
      <vt:lpstr>4th parabole of 3rd serie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 Zéro-g</dc:title>
  <dc:creator>denis</dc:creator>
  <cp:lastModifiedBy>Pavel</cp:lastModifiedBy>
  <cp:revision>91</cp:revision>
  <dcterms:created xsi:type="dcterms:W3CDTF">2013-10-27T11:53:39Z</dcterms:created>
  <dcterms:modified xsi:type="dcterms:W3CDTF">2013-11-20T22:12:12Z</dcterms:modified>
</cp:coreProperties>
</file>